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584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54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660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3010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2393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8674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239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393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899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6050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203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536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638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824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878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599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ABAB8-20E9-4AC1-BEFE-C3A710E20F80}" type="datetimeFigureOut">
              <a:rPr lang="ar-IQ" smtClean="0"/>
              <a:t>23/07/1439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A2BA66-C1C1-4E5F-8476-2180122C85D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56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4769"/>
            <a:ext cx="9144000" cy="4613031"/>
          </a:xfrm>
        </p:spPr>
        <p:txBody>
          <a:bodyPr>
            <a:normAutofit/>
          </a:bodyPr>
          <a:lstStyle/>
          <a:p>
            <a:r>
              <a:rPr lang="ar-IQ" b="1" dirty="0"/>
              <a:t>الأنسجة الضامة أو الجلدية : </a:t>
            </a:r>
            <a:r>
              <a:rPr lang="ar-IQ" dirty="0"/>
              <a:t>يقصد بالأنسجة الضامة هي الأنسجة التي تحيط جميع أنسجة جسم النبات بصورة عامة سواءا" كانت هذه الاجزاء في مراحل النمو الإبتدائي أو الثانوي . و تشمل هذه الأنسجة :</a:t>
            </a:r>
            <a:endParaRPr lang="en-US" dirty="0"/>
          </a:p>
          <a:p>
            <a:pPr lvl="0"/>
            <a:r>
              <a:rPr lang="ar-IQ" b="1" dirty="0"/>
              <a:t>البشرة </a:t>
            </a:r>
            <a:r>
              <a:rPr lang="en-US" b="1" dirty="0" err="1"/>
              <a:t>Epiderm</a:t>
            </a:r>
            <a:r>
              <a:rPr lang="ar-IQ" b="1" dirty="0"/>
              <a:t> :</a:t>
            </a:r>
            <a:r>
              <a:rPr lang="ar-IQ" dirty="0"/>
              <a:t> و تتكون خلال مراحل النمو الإبتدائي . و تضم </a:t>
            </a:r>
            <a:endParaRPr lang="en-US" dirty="0"/>
          </a:p>
          <a:p>
            <a:pPr lvl="0"/>
            <a:r>
              <a:rPr lang="ar-IQ" b="1" dirty="0"/>
              <a:t>خلايا البشرة الإعتيادية</a:t>
            </a:r>
            <a:r>
              <a:rPr lang="ar-IQ" dirty="0"/>
              <a:t> </a:t>
            </a:r>
            <a:r>
              <a:rPr lang="ar-IQ" b="1" dirty="0"/>
              <a:t>:</a:t>
            </a:r>
            <a:r>
              <a:rPr lang="ar-IQ" dirty="0"/>
              <a:t> و هي عبارة عن صف واحد من الخلايا الحية التي ينعدم بها المسافات البينية و تكون هذه الخلايا على عدة أشكال قد تكون متساوية الاقطار أو مستطيلة الشكل أو عديسية الشكل . و تغطي الخلايا البشرة من الخارج طبقة من مادة الكيوتين تسمى الأدمة . و يختلف سمك هذه الطبقة (الأدمة) بإختلاف البيئة التي تعيش فيها النباتات فهي سميكة في نباتات البيئات الجافة (يمكن للأدمة أن تغطى بطبقة شمعية) و رقيقة في نباتات البيئات الرطبة .</a:t>
            </a:r>
            <a:endParaRPr lang="en-US" dirty="0"/>
          </a:p>
          <a:p>
            <a:pPr lvl="0"/>
            <a:r>
              <a:rPr lang="ar-IQ" b="1" dirty="0"/>
              <a:t>الجهاز الثغري :</a:t>
            </a:r>
            <a:r>
              <a:rPr lang="ar-IQ" dirty="0"/>
              <a:t> و الذي يتكون من الثغر </a:t>
            </a:r>
            <a:r>
              <a:rPr lang="en-US" dirty="0"/>
              <a:t>Stoma</a:t>
            </a:r>
            <a:r>
              <a:rPr lang="ar-IQ" dirty="0"/>
              <a:t> و الخلايا الحارسة </a:t>
            </a:r>
            <a:r>
              <a:rPr lang="en-US" dirty="0"/>
              <a:t>Guard cell</a:t>
            </a:r>
            <a:r>
              <a:rPr lang="ar-IQ" dirty="0"/>
              <a:t> التي عبارة عن زوج من الخلايا الحارسة إذ تكون متخصصة و محتوية على بلاستيدات خضراء و تؤدي فتحة الثغر الى قناة صغيرة تخترق نسيج البشرة و تنتهي من الأسفل بفراغ يعرف بالغرفة تحت الثغرية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27715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57201"/>
            <a:ext cx="8596668" cy="5584162"/>
          </a:xfrm>
        </p:spPr>
        <p:txBody>
          <a:bodyPr/>
          <a:lstStyle/>
          <a:p>
            <a:pPr lvl="0"/>
            <a:r>
              <a:rPr lang="ar-IQ" b="1" dirty="0"/>
              <a:t>الحزمة الوعائية الجانبية المغلقة : </a:t>
            </a:r>
            <a:r>
              <a:rPr lang="ar-IQ" dirty="0"/>
              <a:t>تتركب من اللحاء و الخشب يقعان في نصف قطر دائرة واحدة و لا يفصل بينهما الكامبيوم و هذه توجد في نباتات ذوات الفلقة الواحدة .</a:t>
            </a:r>
            <a:endParaRPr lang="en-US" dirty="0"/>
          </a:p>
          <a:p>
            <a:pPr lvl="0"/>
            <a:r>
              <a:rPr lang="ar-IQ" b="1" dirty="0"/>
              <a:t>الحزمة الوعائية القطرية : </a:t>
            </a:r>
            <a:r>
              <a:rPr lang="ar-IQ" dirty="0"/>
              <a:t>إذ يقع الخشب و اللحاء في أنصاف أقطار متبادلة كما في جذور نباتات ذوات الفلقة الواحدة و ذوات الفلقتين .</a:t>
            </a:r>
            <a:endParaRPr lang="en-US" dirty="0"/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02" y="1952258"/>
            <a:ext cx="563513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826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154" y="738554"/>
            <a:ext cx="7280031" cy="53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13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5847"/>
            <a:ext cx="8596668" cy="586551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ar-IQ" b="1" dirty="0"/>
              <a:t>الشعيرات و الزوائد البشرية :</a:t>
            </a:r>
            <a:r>
              <a:rPr lang="ar-IQ" dirty="0"/>
              <a:t> و هي عبارة عن زوائد تتصل بخلايا البشرة أو تنشأ منها و توجد في معظم البناتات و لها أشكالو وظائف مختلفة . و تتكون الشعيرات البشرية في جميع أعضاء النبات كالأوراق و السيقان و الجذور و الأزهار . </a:t>
            </a:r>
            <a:endParaRPr lang="en-US" dirty="0"/>
          </a:p>
          <a:p>
            <a:r>
              <a:rPr lang="ar-IQ" dirty="0"/>
              <a:t>    تتزود بعض الشعيرات بالغدد فتسمى بالشعيرات الغدية قد تكون هذه الغدد لإفراز الرحيق لجذب الحشرات الموجودة في الأزهار أو تكون غدد هاضمة كالتي توجد في نباتات آكلة الحشرات و تفرز أنزيمات هاضمة لهضم الحشرة أو قد تكون للدفاع كما في الشعيرات اللاسعة في نبات الحريق . </a:t>
            </a:r>
            <a:endParaRPr lang="en-US" dirty="0"/>
          </a:p>
          <a:p>
            <a:r>
              <a:rPr lang="ar-IQ" dirty="0"/>
              <a:t>و تقسم الى عدة أنواع</a:t>
            </a:r>
            <a:endParaRPr lang="en-US" dirty="0"/>
          </a:p>
          <a:p>
            <a:r>
              <a:rPr lang="ar-IQ" b="1" dirty="0"/>
              <a:t>    اولا"-</a:t>
            </a:r>
            <a:r>
              <a:rPr lang="ar-IQ" dirty="0"/>
              <a:t> </a:t>
            </a:r>
            <a:r>
              <a:rPr lang="ar-IQ" b="1" dirty="0"/>
              <a:t>شعيرة وحيدة الخلية (البسيطة) :</a:t>
            </a:r>
            <a:r>
              <a:rPr lang="ar-IQ" dirty="0"/>
              <a:t> كما في نبات الدفلة .</a:t>
            </a:r>
            <a:endParaRPr lang="en-US" dirty="0"/>
          </a:p>
          <a:p>
            <a:r>
              <a:rPr lang="ar-IQ" b="1" dirty="0"/>
              <a:t>    ثانيا"-</a:t>
            </a:r>
            <a:r>
              <a:rPr lang="ar-IQ" dirty="0"/>
              <a:t> </a:t>
            </a:r>
            <a:r>
              <a:rPr lang="ar-IQ" b="1" dirty="0"/>
              <a:t>شعيرة متعددة الخلايا ذات الصف الواحد :</a:t>
            </a:r>
            <a:r>
              <a:rPr lang="ar-IQ" dirty="0"/>
              <a:t> كما في النباتات البيتونيا .</a:t>
            </a:r>
            <a:endParaRPr lang="en-US" dirty="0"/>
          </a:p>
          <a:p>
            <a:r>
              <a:rPr lang="ar-IQ" b="1" dirty="0"/>
              <a:t>    ثالثا"-</a:t>
            </a:r>
            <a:r>
              <a:rPr lang="ar-IQ" dirty="0"/>
              <a:t> </a:t>
            </a:r>
            <a:r>
              <a:rPr lang="ar-IQ" b="1" dirty="0"/>
              <a:t>شعيرة متعددة الخلايا و الصفوف :</a:t>
            </a:r>
            <a:r>
              <a:rPr lang="ar-IQ" dirty="0"/>
              <a:t> كما في نبات الرجلة .</a:t>
            </a:r>
            <a:endParaRPr lang="en-US" dirty="0"/>
          </a:p>
          <a:p>
            <a:r>
              <a:rPr lang="ar-IQ" b="1" dirty="0"/>
              <a:t>    رابعا"- شعيرة متعددة الخلايا و متفرعة : </a:t>
            </a:r>
            <a:r>
              <a:rPr lang="ar-IQ" dirty="0"/>
              <a:t>كما في نبات فيرباسكم .</a:t>
            </a:r>
            <a:endParaRPr lang="en-US" dirty="0"/>
          </a:p>
          <a:p>
            <a:r>
              <a:rPr lang="ar-IQ" b="1" dirty="0"/>
              <a:t>    خامسا"-</a:t>
            </a:r>
            <a:r>
              <a:rPr lang="ar-IQ" dirty="0"/>
              <a:t> </a:t>
            </a:r>
            <a:r>
              <a:rPr lang="ar-IQ" b="1" dirty="0"/>
              <a:t>شعيرة متعددة الخلايا و متفرعة في مستوى واحد (الدرعية أو قرصية) :</a:t>
            </a:r>
            <a:r>
              <a:rPr lang="ar-IQ" dirty="0"/>
              <a:t> كما في نبات الزيتون .</a:t>
            </a:r>
            <a:endParaRPr lang="en-US" dirty="0"/>
          </a:p>
          <a:p>
            <a:r>
              <a:rPr lang="ar-IQ" b="1" dirty="0"/>
              <a:t>    سادسا"-</a:t>
            </a:r>
            <a:r>
              <a:rPr lang="ar-IQ" dirty="0"/>
              <a:t> </a:t>
            </a:r>
            <a:r>
              <a:rPr lang="ar-IQ" b="1" dirty="0"/>
              <a:t>شعيرة وحيدة الخلايا و متفرعة :</a:t>
            </a:r>
            <a:r>
              <a:rPr lang="ar-IQ" dirty="0"/>
              <a:t> كما في نبات المنثور .</a:t>
            </a:r>
            <a:endParaRPr lang="en-US" dirty="0"/>
          </a:p>
          <a:p>
            <a:r>
              <a:rPr lang="ar-IQ" b="1" dirty="0"/>
              <a:t>وظائف البشرة :</a:t>
            </a:r>
            <a:r>
              <a:rPr lang="ar-IQ" dirty="0"/>
              <a:t> </a:t>
            </a:r>
            <a:endParaRPr lang="en-US" dirty="0"/>
          </a:p>
          <a:p>
            <a:pPr lvl="0"/>
            <a:r>
              <a:rPr lang="ar-IQ" dirty="0"/>
              <a:t>طبقة تحمي الأنسجة الداخلية من العوامل الخارجية و كذلك من دخول الكائنات المرضية كالبكتريا و الفطريات و الفيروسات .</a:t>
            </a:r>
            <a:endParaRPr lang="en-US" dirty="0"/>
          </a:p>
          <a:p>
            <a:pPr lvl="0"/>
            <a:r>
              <a:rPr lang="ar-IQ" dirty="0"/>
              <a:t>تقلل من فقدان السريع للماء في النبات .</a:t>
            </a:r>
            <a:endParaRPr lang="en-US" dirty="0"/>
          </a:p>
          <a:p>
            <a:pPr lvl="0"/>
            <a:r>
              <a:rPr lang="ar-IQ" dirty="0"/>
              <a:t>وجود الثغور بالبشرة يعمل في تنظيم التبادل الغازي بين النبات و المحيط الخارجي .</a:t>
            </a:r>
            <a:endParaRPr lang="en-US" dirty="0"/>
          </a:p>
          <a:p>
            <a:pPr lvl="0"/>
            <a:r>
              <a:rPr lang="ar-IQ" dirty="0"/>
              <a:t>تقوم البشرة في بعض الأحيان بإمتصاص الرطوبة و الإفراز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43295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138" y="597876"/>
            <a:ext cx="7924800" cy="5474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69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51693"/>
            <a:ext cx="8596668" cy="568967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ar-IQ" b="1" dirty="0"/>
              <a:t>بريدارم </a:t>
            </a:r>
            <a:r>
              <a:rPr lang="en-US" b="1" dirty="0"/>
              <a:t>Periderm </a:t>
            </a:r>
            <a:r>
              <a:rPr lang="ar-IQ" dirty="0"/>
              <a:t>: و هو نسيج وقائي ضام ثانوي المنشأ يحل محل البشرة في الأعضاء التي تعاني تغلظا" ثانويا" مثل السيقان و الجذور التي تكون مستمرة في النمو بشكل عرضي  . و تعتبر سيقان و جذور نباتات عاريات البذور و ذوات الفلقتين الخشبية من اهم النماذج التي يتكون فيها نسيج البريدارم إذ تتكون من ثلاث طبقات هي </a:t>
            </a:r>
            <a:endParaRPr lang="en-US" dirty="0"/>
          </a:p>
          <a:p>
            <a:pPr lvl="0"/>
            <a:r>
              <a:rPr lang="ar-IQ" b="1" dirty="0"/>
              <a:t>الفلين </a:t>
            </a:r>
            <a:r>
              <a:rPr lang="en-US" b="1" dirty="0"/>
              <a:t>Cork (</a:t>
            </a:r>
            <a:r>
              <a:rPr lang="en-US" b="1" dirty="0" err="1"/>
              <a:t>Phellen</a:t>
            </a:r>
            <a:r>
              <a:rPr lang="en-US" b="1" dirty="0"/>
              <a:t>)</a:t>
            </a:r>
            <a:r>
              <a:rPr lang="ar-IQ" b="1" dirty="0"/>
              <a:t> : </a:t>
            </a:r>
            <a:r>
              <a:rPr lang="ar-IQ" dirty="0"/>
              <a:t>تموت هذه الخلايا عند نضجها و هي ذات جدران سميكة مغلظة بمادة السوبرين غير النفاذة للسوائل و الغازات و هي ذات شكل مفلطح و منضغط . و تعمل على حماية أنسجة النبات الداخلية كما تعمل على منع أو تقليل فقدان الماء منها كعازل حراري يقلل من تأثير التغيرات الحرارية الخارجية عليها . و يستعمل الفلين كسدادات للقوارير و يؤخذ من نبات البلوط الفليني .</a:t>
            </a:r>
            <a:endParaRPr lang="en-US" dirty="0"/>
          </a:p>
          <a:p>
            <a:pPr lvl="0"/>
            <a:r>
              <a:rPr lang="ar-IQ" b="1" dirty="0"/>
              <a:t>الكامبيوم الفليني </a:t>
            </a:r>
            <a:r>
              <a:rPr lang="en-US" b="1" dirty="0"/>
              <a:t>Cork cambium (</a:t>
            </a:r>
            <a:r>
              <a:rPr lang="en-US" b="1" dirty="0" err="1"/>
              <a:t>Phellogen</a:t>
            </a:r>
            <a:r>
              <a:rPr lang="en-US" b="1" dirty="0"/>
              <a:t>) </a:t>
            </a:r>
            <a:r>
              <a:rPr lang="ar-IQ" b="1" dirty="0"/>
              <a:t>: </a:t>
            </a:r>
            <a:r>
              <a:rPr lang="ar-IQ" dirty="0"/>
              <a:t>و هو نسيج مرستيمي ثانوي</a:t>
            </a:r>
            <a:r>
              <a:rPr lang="ar-IQ" b="1" dirty="0"/>
              <a:t> </a:t>
            </a:r>
            <a:r>
              <a:rPr lang="ar-IQ" dirty="0"/>
              <a:t>مكون من طبقة واحدة من الخلايا تنشأ من تحول خلايا البشرة و القشرة الى خلايا مرستيمية , و تقسم الخلية الكامبيوم الفليني الى خليتين , الخارجية تكمل نموها متحولة الى خلية فلينية و تبقى الداخلية مرستيمية و هذه بدورها تنقسم الى خليتين الداخلية تكمل نموها</a:t>
            </a:r>
            <a:r>
              <a:rPr lang="ar-IQ" b="1" dirty="0"/>
              <a:t> </a:t>
            </a:r>
            <a:r>
              <a:rPr lang="ar-IQ" dirty="0"/>
              <a:t>متحولة الى خلية برنكيمية و الخارجية تبقى مرستيمية و هكذا يتكرر الإنقسام و تكون النتيجة النهائية تكوين نسيج فليني الى الخارج و القشرة الثانوية الى الداخل . </a:t>
            </a:r>
            <a:r>
              <a:rPr lang="ar-IQ" b="1" dirty="0"/>
              <a:t>لذلك فإن نسيج البريدرم يشمل الفلين و الكامبيــــوم الفليني و القشرة الخارجيـة .</a:t>
            </a:r>
            <a:endParaRPr lang="en-US" dirty="0"/>
          </a:p>
          <a:p>
            <a:pPr lvl="0"/>
            <a:r>
              <a:rPr lang="ar-IQ" b="1" dirty="0"/>
              <a:t>القشرة الثانوية </a:t>
            </a:r>
            <a:r>
              <a:rPr lang="en-US" b="1" dirty="0" err="1"/>
              <a:t>Phelloderm</a:t>
            </a:r>
            <a:endParaRPr lang="en-US" dirty="0"/>
          </a:p>
          <a:p>
            <a:r>
              <a:rPr lang="ar-IQ" b="1" dirty="0"/>
              <a:t>الأنسجة الوعائية أو الناقلة :</a:t>
            </a:r>
            <a:r>
              <a:rPr lang="ar-IQ" dirty="0"/>
              <a:t> و تشمل الانسجة المتخصصة لنقل الماء و الأملاح (نسيج الخشب) و نقل المواد الغذائية (نسيج اللحاء) بين أعضاء النبات المختلفة في مرحلـة النمو الإبتدائي و الثانــــوي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521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0309"/>
            <a:ext cx="8596668" cy="5631054"/>
          </a:xfrm>
        </p:spPr>
        <p:txBody>
          <a:bodyPr/>
          <a:lstStyle/>
          <a:p>
            <a:r>
              <a:rPr lang="ar-IQ" b="1" dirty="0"/>
              <a:t>اولا"- نسيج الخشب :</a:t>
            </a:r>
            <a:r>
              <a:rPr lang="ar-IQ" dirty="0"/>
              <a:t> و الذي يتكون في مغطاة البذور من</a:t>
            </a:r>
            <a:endParaRPr lang="en-US" dirty="0"/>
          </a:p>
          <a:p>
            <a:pPr lvl="0"/>
            <a:r>
              <a:rPr lang="ar-IQ" b="1" dirty="0"/>
              <a:t>الأوعية </a:t>
            </a:r>
            <a:r>
              <a:rPr lang="en-US" b="1" dirty="0" err="1"/>
              <a:t>Vesseles</a:t>
            </a:r>
            <a:endParaRPr lang="en-US" dirty="0"/>
          </a:p>
          <a:p>
            <a:pPr lvl="0"/>
            <a:r>
              <a:rPr lang="ar-IQ" b="1" dirty="0"/>
              <a:t>القصيبات </a:t>
            </a:r>
            <a:r>
              <a:rPr lang="en-US" b="1" dirty="0" err="1"/>
              <a:t>Tracheids</a:t>
            </a:r>
            <a:endParaRPr lang="en-US" dirty="0"/>
          </a:p>
          <a:p>
            <a:pPr lvl="0"/>
            <a:r>
              <a:rPr lang="ar-IQ" b="1" dirty="0"/>
              <a:t>برنكيما الخشب (الخلايا البرنكيمية) </a:t>
            </a:r>
            <a:endParaRPr lang="en-US" dirty="0"/>
          </a:p>
          <a:p>
            <a:pPr lvl="0"/>
            <a:r>
              <a:rPr lang="ar-IQ" b="1" dirty="0"/>
              <a:t>الألياف (السكلريدات) </a:t>
            </a:r>
            <a:r>
              <a:rPr lang="en-US" b="1" dirty="0"/>
              <a:t>Fibers</a:t>
            </a:r>
            <a:endParaRPr lang="en-US" dirty="0"/>
          </a:p>
          <a:p>
            <a:r>
              <a:rPr lang="ar-IQ" b="1" dirty="0"/>
              <a:t>الأوعية : </a:t>
            </a:r>
            <a:r>
              <a:rPr lang="ar-IQ" dirty="0"/>
              <a:t>و هي عبارة عن تراكيب أنبوبية الشكل تنشأ من سلسلة من الخلايا المتصلة بعضها مع البعض و عند نهاياتها تكون جدران مستعرضة ذات خلايا مثقبة أو ذات ثقوب ذائبة كليا" , كما ان الجدران الثانوية ملكننة و تحتوي على نقر أو حاوية على تغلظات مختلفة . و من اهم أنواع التغلظات الثانوية الموجودة في مكونات نسيج الخشب هي</a:t>
            </a:r>
            <a:endParaRPr lang="en-US" dirty="0"/>
          </a:p>
          <a:p>
            <a:pPr lvl="0"/>
            <a:r>
              <a:rPr lang="ar-IQ" b="1" dirty="0"/>
              <a:t>التغلظ الثانوي الحلقي </a:t>
            </a:r>
            <a:r>
              <a:rPr lang="en-US" b="1" dirty="0" err="1"/>
              <a:t>Anular</a:t>
            </a:r>
            <a:endParaRPr lang="en-US" dirty="0"/>
          </a:p>
          <a:p>
            <a:pPr lvl="0"/>
            <a:r>
              <a:rPr lang="ar-IQ" b="1" dirty="0"/>
              <a:t>التغلظ الثانوي الشبكي </a:t>
            </a:r>
            <a:r>
              <a:rPr lang="en-US" b="1" dirty="0"/>
              <a:t>Reticular</a:t>
            </a:r>
            <a:endParaRPr lang="en-US" dirty="0"/>
          </a:p>
          <a:p>
            <a:pPr lvl="0"/>
            <a:r>
              <a:rPr lang="ar-IQ" b="1" dirty="0"/>
              <a:t>التغلظ الثانوي السلمي </a:t>
            </a:r>
            <a:r>
              <a:rPr lang="en-US" b="1" dirty="0" err="1"/>
              <a:t>Scalariform</a:t>
            </a:r>
            <a:endParaRPr lang="en-US" dirty="0"/>
          </a:p>
          <a:p>
            <a:pPr lvl="0"/>
            <a:r>
              <a:rPr lang="ar-IQ" b="1" dirty="0"/>
              <a:t>التغلظ الثانوي الحلزوني </a:t>
            </a:r>
            <a:r>
              <a:rPr lang="en-US" b="1" dirty="0"/>
              <a:t>Spiral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4571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2277" y="729821"/>
            <a:ext cx="7561384" cy="530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842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15815"/>
            <a:ext cx="8596668" cy="5525547"/>
          </a:xfrm>
        </p:spPr>
        <p:txBody>
          <a:bodyPr>
            <a:normAutofit fontScale="85000" lnSpcReduction="20000"/>
          </a:bodyPr>
          <a:lstStyle/>
          <a:p>
            <a:r>
              <a:rPr lang="ar-IQ" b="1" dirty="0"/>
              <a:t>القصيبات : </a:t>
            </a:r>
            <a:r>
              <a:rPr lang="ar-IQ" dirty="0"/>
              <a:t>و تشمل كل قصيبة خلية مستقلة ذات جدران ثانوية خالية من الثقوب و لكنها حاوية على نقر و هي عبارة عن خلية مستطيلة مدببة النهايتين وظيفتها نقل الماء و الاملاح الذائبة كما انها تقوم بوظيفة التدعيم .</a:t>
            </a:r>
            <a:endParaRPr lang="en-US" dirty="0"/>
          </a:p>
          <a:p>
            <a:r>
              <a:rPr lang="ar-IQ" b="1" dirty="0"/>
              <a:t>برنكيمـــــــــا الخشب :</a:t>
            </a:r>
            <a:r>
              <a:rPr lang="ar-IQ" dirty="0"/>
              <a:t> و هي مجموعة من الخلايا الحية التي قد تكون مستطيلة الشكل أو قصيرة تقترن بنسيج الخشب وظيفتها الرئيسية هي خزن الغذاء و قد تكون هذه الخلايا متناثرة بين عناصر الخشب أو تتجمع حول الأوعية .</a:t>
            </a:r>
            <a:endParaRPr lang="en-US" dirty="0"/>
          </a:p>
          <a:p>
            <a:r>
              <a:rPr lang="ar-IQ" b="1" dirty="0"/>
              <a:t>الألياف : </a:t>
            </a:r>
            <a:r>
              <a:rPr lang="ar-IQ" dirty="0"/>
              <a:t>و هي عبارة عن خلايا ميتة تبدو في المقطع العرضي خلايا مضلعة و تكثر الألياف عادة في الخشب الذي تمثل فيه الأوعية عناصر النقل الرئيسية أما الخشب الذي تغلب فيه القصيبات فتقل الالياف فيه .</a:t>
            </a:r>
            <a:endParaRPr lang="en-US" dirty="0"/>
          </a:p>
          <a:p>
            <a:r>
              <a:rPr lang="ar-IQ" b="1" dirty="0"/>
              <a:t>ثانيا"- نسيج اللحـــــــاء : </a:t>
            </a:r>
            <a:r>
              <a:rPr lang="ar-IQ" dirty="0"/>
              <a:t>يتكون نسيج اللحاء في مغطاة البذور من </a:t>
            </a:r>
            <a:endParaRPr lang="en-US" dirty="0"/>
          </a:p>
          <a:p>
            <a:pPr lvl="0"/>
            <a:r>
              <a:rPr lang="ar-IQ" b="1" dirty="0"/>
              <a:t>الخلايا المنخلية </a:t>
            </a:r>
            <a:endParaRPr lang="en-US" dirty="0"/>
          </a:p>
          <a:p>
            <a:pPr lvl="0"/>
            <a:r>
              <a:rPr lang="ar-IQ" b="1" dirty="0"/>
              <a:t>الخلايا المرافقة</a:t>
            </a:r>
            <a:endParaRPr lang="en-US" dirty="0"/>
          </a:p>
          <a:p>
            <a:pPr lvl="0"/>
            <a:r>
              <a:rPr lang="ar-IQ" b="1" dirty="0"/>
              <a:t>الخلايا البرنكيمة</a:t>
            </a:r>
            <a:endParaRPr lang="en-US" dirty="0"/>
          </a:p>
          <a:p>
            <a:pPr lvl="0"/>
            <a:r>
              <a:rPr lang="en-US" b="1" dirty="0"/>
              <a:t> </a:t>
            </a:r>
            <a:r>
              <a:rPr lang="ar-IQ" b="1" dirty="0"/>
              <a:t>الألياف</a:t>
            </a:r>
            <a:endParaRPr lang="en-US" dirty="0"/>
          </a:p>
          <a:p>
            <a:r>
              <a:rPr lang="ar-IQ" dirty="0"/>
              <a:t>    أما في عاريات البذور ينعدم وجود الأنابين المنخلية و لكن توجد فقط الخلية المنخلية و التي تعتبر خلية مفردة كما ينعدم وجود الخلايا المرافقة و يقتصر اللحاء في النباتات الواطئة كالسرخسيات على خلايا برنكيمية و خلايا منخلية .</a:t>
            </a:r>
            <a:endParaRPr lang="en-US" dirty="0"/>
          </a:p>
          <a:p>
            <a:r>
              <a:rPr lang="ar-IQ" b="1" dirty="0"/>
              <a:t>الأنابيب المنخلية : </a:t>
            </a:r>
            <a:r>
              <a:rPr lang="ar-IQ" dirty="0"/>
              <a:t>تتكون الأنبوبة المنخلية من سلسلة من الخلايا تنتظم في صف من الخلايا المستطيلة ذات جدران سليلوزية رقيقة تتصل مع بعضها البعض على هيئة أنبوب و كذلك توجد الصفائح المنخلية في الجدران النهائية المستعرضة للوحدات المكونة لكل أنبوب و التي تتميز بوجود ثقوب تخترقها خيوط بروتوبلازمية تحيط بها مادة كاربوهيدراتية تسمى الكالوز </a:t>
            </a:r>
            <a:r>
              <a:rPr lang="en-US" dirty="0"/>
              <a:t>Callus</a:t>
            </a:r>
            <a:r>
              <a:rPr lang="ar-IQ" dirty="0"/>
              <a:t>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6621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28247"/>
            <a:ext cx="8596668" cy="5713116"/>
          </a:xfrm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الخلايا المرافقة :</a:t>
            </a:r>
            <a:r>
              <a:rPr lang="ar-IQ" dirty="0"/>
              <a:t> و هي عبارة عن خلايا برنكيمية متخصصة تقترن بكل وحدة من وحدات الانبوب المنخلي . و سميت بالخلايا المرافقة لأنها ترافق الأنابيب المنخلية إذ ينشآن من أصل واحد و هي خلايا حية غنية بالبروتوبلاست و يوجد في كل منها نواة و جدار سليلوزي رقيق . تقوم الخلية المرافقة بضبط توصيل العصارة خلال الأنابيب المنخلية .</a:t>
            </a:r>
            <a:endParaRPr lang="en-US" dirty="0"/>
          </a:p>
          <a:p>
            <a:r>
              <a:rPr lang="ar-IQ" b="1" dirty="0"/>
              <a:t>برنكيما و ألياف اللحاء : </a:t>
            </a:r>
            <a:r>
              <a:rPr lang="ar-IQ" dirty="0"/>
              <a:t>تشبه برنكيما اللحاء الى حد كبير برنكيما الخشب فهي خلايا حية جدرانها سليلوزية توجد بها نقر بسيطة و تقوم بخزن المواد الغذائية العضوية و قد يترسب في جدرانها اللكنين في اللحاء الثانوي القديم . و توجد برنكيما اللحاء في كل النباتات الوعائية عدا نباتات الفلقة الواحدة . و الألياف توجد باللحاء الإبتدائي و الثانوي و لا تختلف عن الياف الخشب الا في موقعها و تكون معدومة في عاريات البذور .</a:t>
            </a:r>
            <a:endParaRPr lang="en-US" dirty="0"/>
          </a:p>
          <a:p>
            <a:r>
              <a:rPr lang="ar-IQ" b="1" dirty="0"/>
              <a:t>الحزم الوعائية </a:t>
            </a:r>
            <a:r>
              <a:rPr lang="en-US" b="1" dirty="0"/>
              <a:t>Vascular bundles </a:t>
            </a:r>
            <a:r>
              <a:rPr lang="ar-IQ" b="1" dirty="0"/>
              <a:t>: </a:t>
            </a:r>
            <a:r>
              <a:rPr lang="ar-IQ" dirty="0"/>
              <a:t>تتكون الحزم الوعائية من نسيج الخشب و اللحاء و في بعض الأحيان تحتوي على طبقة واحدة أو أكثر من نسيج مرستيمي يسمى الكامبيوم الذي يفصل بين الخشب و اللحاء . و يختلف ترتيب الخشب و اللحاء في الحزم الوعائية بإختلاف النباتات و من أهم الحزم الوعائية هي </a:t>
            </a:r>
            <a:endParaRPr lang="en-US" dirty="0"/>
          </a:p>
          <a:p>
            <a:pPr lvl="0"/>
            <a:r>
              <a:rPr lang="ar-IQ" b="1" dirty="0"/>
              <a:t>الحزمة الوعائية المركزية :</a:t>
            </a:r>
            <a:r>
              <a:rPr lang="ar-IQ" dirty="0"/>
              <a:t> و هي اهم انواع الحزم التي يحيط بها الخشب و اللحاء أو بالعكس و هي شائعة في النباتات الواطئـة كالسرخسيات و بعض نباتات ذوات الفلقة الواحدة .</a:t>
            </a:r>
            <a:endParaRPr lang="en-US" dirty="0"/>
          </a:p>
          <a:p>
            <a:pPr lvl="0"/>
            <a:r>
              <a:rPr lang="ar-IQ" b="1" dirty="0"/>
              <a:t>الحزمة الوعائية الجانبية : </a:t>
            </a:r>
            <a:r>
              <a:rPr lang="ar-IQ" dirty="0"/>
              <a:t>إذ يقع الخشب و اللحاء في نصف قطر دائرة واحدة و في حالة وجود الكامبيوم يسمى كامبيوم بين الخشب و اللحاء</a:t>
            </a:r>
            <a:r>
              <a:rPr lang="ar-IQ" b="1" dirty="0"/>
              <a:t> </a:t>
            </a:r>
            <a:r>
              <a:rPr lang="ar-IQ" dirty="0"/>
              <a:t>و تسمى بالحزمة الوعائية الجانبية المفتوحة .</a:t>
            </a:r>
            <a:endParaRPr lang="en-US" dirty="0"/>
          </a:p>
          <a:p>
            <a:r>
              <a:rPr lang="ar-IQ" dirty="0"/>
              <a:t>    أما في بعض النباتات تحتوي على جانبين أحدهما خارجي و الآخر داخلي و يفصل الكامبيوم بين اللحاء الخارجي عن الخشب و في هذه الحالة يعرف بالحزمة الوعائية الجانبية المفتوحة ذات الجانبين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082814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1357</Words>
  <Application>Microsoft Office PowerPoint</Application>
  <PresentationFormat>Widescreen</PresentationFormat>
  <Paragraphs>51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City Centre</dc:creator>
  <cp:lastModifiedBy>City Centre</cp:lastModifiedBy>
  <cp:revision>8</cp:revision>
  <dcterms:created xsi:type="dcterms:W3CDTF">2018-04-08T04:11:57Z</dcterms:created>
  <dcterms:modified xsi:type="dcterms:W3CDTF">2018-04-08T04:18:54Z</dcterms:modified>
</cp:coreProperties>
</file>